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8" r:id="rId3"/>
    <p:sldId id="263" r:id="rId4"/>
    <p:sldId id="264" r:id="rId5"/>
    <p:sldId id="265" r:id="rId6"/>
    <p:sldId id="276" r:id="rId7"/>
    <p:sldId id="266" r:id="rId8"/>
    <p:sldId id="267" r:id="rId9"/>
    <p:sldId id="258" r:id="rId10"/>
    <p:sldId id="259" r:id="rId11"/>
    <p:sldId id="261" r:id="rId12"/>
    <p:sldId id="262" r:id="rId13"/>
    <p:sldId id="271" r:id="rId14"/>
    <p:sldId id="269" r:id="rId15"/>
    <p:sldId id="275" r:id="rId16"/>
    <p:sldId id="270" r:id="rId17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D094B-79D7-4A6A-BF8A-2B880140AF5B}" v="405" dt="2023-06-11T11:34:43.055"/>
    <p1510:client id="{709D3E64-BC5E-4429-B0E4-D0DFB4281C95}" v="460" dt="2023-06-11T12:19:15.461"/>
    <p1510:client id="{79202418-3B79-4F5D-B9D9-1149741262F4}" v="81" dt="2023-06-11T12:26:14.241"/>
    <p1510:client id="{9FB89868-058F-4215-A96E-5A0A491B0DE2}" v="1049" dt="2023-06-12T20:12:01.253"/>
    <p1510:client id="{BA80300D-EE74-463B-95DE-3C47993F3D16}" v="610" dt="2023-06-12T21:47:16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3E1A22-CA4B-4D80-B376-78E43403B7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0DF67DD-D7FB-4F9A-A5A0-9403E63D566E}">
      <dgm:prSet/>
      <dgm:spPr/>
      <dgm:t>
        <a:bodyPr/>
        <a:lstStyle/>
        <a:p>
          <a:r>
            <a:rPr lang="ro-RO" b="0" i="1" dirty="0">
              <a:latin typeface="Calibri Light"/>
              <a:ea typeface="Tahoma"/>
              <a:cs typeface="Tahoma"/>
            </a:rPr>
            <a:t>FRÂNAREA DE URGENȚĂ</a:t>
          </a:r>
          <a:endParaRPr lang="en-US" b="0" i="1" dirty="0">
            <a:latin typeface="Calibri Light"/>
            <a:ea typeface="Tahoma"/>
            <a:cs typeface="Tahoma"/>
          </a:endParaRPr>
        </a:p>
      </dgm:t>
    </dgm:pt>
    <dgm:pt modelId="{6B46CEEA-9762-42E8-BDA4-84D059BEF59F}" type="parTrans" cxnId="{46F6D28C-BEEA-47D1-80BE-1BEBED47520C}">
      <dgm:prSet/>
      <dgm:spPr/>
      <dgm:t>
        <a:bodyPr/>
        <a:lstStyle/>
        <a:p>
          <a:endParaRPr lang="en-US"/>
        </a:p>
      </dgm:t>
    </dgm:pt>
    <dgm:pt modelId="{05723933-92D7-4F0D-BAF1-ECE33CEFFAFF}" type="sibTrans" cxnId="{46F6D28C-BEEA-47D1-80BE-1BEBED47520C}">
      <dgm:prSet/>
      <dgm:spPr/>
      <dgm:t>
        <a:bodyPr/>
        <a:lstStyle/>
        <a:p>
          <a:endParaRPr lang="en-US"/>
        </a:p>
      </dgm:t>
    </dgm:pt>
    <dgm:pt modelId="{AC95E04B-4DA5-4E92-A104-85BA35AE0000}">
      <dgm:prSet/>
      <dgm:spPr/>
      <dgm:t>
        <a:bodyPr/>
        <a:lstStyle/>
        <a:p>
          <a:r>
            <a:rPr lang="ro-RO" b="0" i="1" dirty="0">
              <a:latin typeface="Calibri Light"/>
              <a:ea typeface="Tahoma"/>
              <a:cs typeface="Tahoma"/>
            </a:rPr>
            <a:t>MENȚINEREA UNEI VITEZE ȘI DISTANȚE PRESTABILITE </a:t>
          </a:r>
          <a:endParaRPr lang="en-US" b="0" i="1" dirty="0">
            <a:latin typeface="Calibri Light"/>
            <a:ea typeface="Tahoma"/>
            <a:cs typeface="Tahoma"/>
          </a:endParaRPr>
        </a:p>
      </dgm:t>
    </dgm:pt>
    <dgm:pt modelId="{CFECB95C-1812-4B19-9340-4C324A31B7D0}" type="parTrans" cxnId="{767F3F43-445D-4987-83DF-9047DDBD6D47}">
      <dgm:prSet/>
      <dgm:spPr/>
      <dgm:t>
        <a:bodyPr/>
        <a:lstStyle/>
        <a:p>
          <a:endParaRPr lang="en-US"/>
        </a:p>
      </dgm:t>
    </dgm:pt>
    <dgm:pt modelId="{5C152505-4D92-44C3-B3ED-DAA05A7BEE3F}" type="sibTrans" cxnId="{767F3F43-445D-4987-83DF-9047DDBD6D47}">
      <dgm:prSet/>
      <dgm:spPr/>
      <dgm:t>
        <a:bodyPr/>
        <a:lstStyle/>
        <a:p>
          <a:endParaRPr lang="en-US"/>
        </a:p>
      </dgm:t>
    </dgm:pt>
    <dgm:pt modelId="{16422CB4-0B5B-48FE-8F7D-A92011EEA6DD}">
      <dgm:prSet/>
      <dgm:spPr/>
      <dgm:t>
        <a:bodyPr/>
        <a:lstStyle/>
        <a:p>
          <a:r>
            <a:rPr lang="ro-RO" b="0" i="1" dirty="0">
              <a:latin typeface="Calibri Light"/>
              <a:ea typeface="Tahoma"/>
              <a:cs typeface="Tahoma"/>
            </a:rPr>
            <a:t>DEPAȘIREA OBSTACOLELOR AFLATE PE TRASEU</a:t>
          </a:r>
          <a:endParaRPr lang="en-US" b="0" i="1" dirty="0">
            <a:latin typeface="Calibri Light"/>
            <a:ea typeface="Tahoma"/>
            <a:cs typeface="Tahoma"/>
          </a:endParaRPr>
        </a:p>
      </dgm:t>
    </dgm:pt>
    <dgm:pt modelId="{2AEC72DA-D215-4F4D-93E0-F09DEF66DBCA}" type="parTrans" cxnId="{5B867F8D-33D0-4B13-A5A5-881A0BC28AE6}">
      <dgm:prSet/>
      <dgm:spPr/>
      <dgm:t>
        <a:bodyPr/>
        <a:lstStyle/>
        <a:p>
          <a:endParaRPr lang="en-US"/>
        </a:p>
      </dgm:t>
    </dgm:pt>
    <dgm:pt modelId="{C4A32BA8-1608-4855-B4C0-C1616D12DFCE}" type="sibTrans" cxnId="{5B867F8D-33D0-4B13-A5A5-881A0BC28AE6}">
      <dgm:prSet/>
      <dgm:spPr/>
      <dgm:t>
        <a:bodyPr/>
        <a:lstStyle/>
        <a:p>
          <a:endParaRPr lang="en-US"/>
        </a:p>
      </dgm:t>
    </dgm:pt>
    <dgm:pt modelId="{647822E1-2251-46DC-B662-429A28DB0248}">
      <dgm:prSet/>
      <dgm:spPr/>
      <dgm:t>
        <a:bodyPr/>
        <a:lstStyle/>
        <a:p>
          <a:r>
            <a:rPr lang="ro-RO" b="0" i="1" dirty="0">
              <a:latin typeface="Calibri Light"/>
              <a:ea typeface="Tahoma"/>
              <a:cs typeface="Tahoma"/>
            </a:rPr>
            <a:t>PARCAREA LATERALĂ</a:t>
          </a:r>
          <a:endParaRPr lang="en-US" b="0" i="1" dirty="0">
            <a:latin typeface="Calibri Light"/>
            <a:ea typeface="Tahoma"/>
            <a:cs typeface="Tahoma"/>
          </a:endParaRPr>
        </a:p>
      </dgm:t>
    </dgm:pt>
    <dgm:pt modelId="{C23137CA-3401-4C13-A9FD-3ACF16E1BBC6}" type="parTrans" cxnId="{A2D29DDB-9235-4FB4-813B-C5BFA5858E3F}">
      <dgm:prSet/>
      <dgm:spPr/>
      <dgm:t>
        <a:bodyPr/>
        <a:lstStyle/>
        <a:p>
          <a:endParaRPr lang="en-US"/>
        </a:p>
      </dgm:t>
    </dgm:pt>
    <dgm:pt modelId="{0BFA761A-20B9-47F3-9363-C7EAB94EC809}" type="sibTrans" cxnId="{A2D29DDB-9235-4FB4-813B-C5BFA5858E3F}">
      <dgm:prSet/>
      <dgm:spPr/>
      <dgm:t>
        <a:bodyPr/>
        <a:lstStyle/>
        <a:p>
          <a:endParaRPr lang="en-US"/>
        </a:p>
      </dgm:t>
    </dgm:pt>
    <dgm:pt modelId="{9FA69789-93C4-4DDB-ADD4-19A3454DAE7C}">
      <dgm:prSet/>
      <dgm:spPr/>
      <dgm:t>
        <a:bodyPr/>
        <a:lstStyle/>
        <a:p>
          <a:pPr rtl="0"/>
          <a:r>
            <a:rPr lang="ro-RO" i="1" dirty="0">
              <a:latin typeface="Calibri Light"/>
              <a:ea typeface="Tahoma"/>
              <a:cs typeface="Tahoma"/>
            </a:rPr>
            <a:t>URMĂRIREA TRASEULUI UNEI TRAIECTORII</a:t>
          </a:r>
        </a:p>
      </dgm:t>
    </dgm:pt>
    <dgm:pt modelId="{F16DA055-FD6A-4363-A037-4C29089350DD}" type="parTrans" cxnId="{2C7106D4-6A35-4A9C-A9C5-A1D0B9EC07B5}">
      <dgm:prSet/>
      <dgm:spPr/>
      <dgm:t>
        <a:bodyPr/>
        <a:lstStyle/>
        <a:p>
          <a:endParaRPr lang="en-US"/>
        </a:p>
      </dgm:t>
    </dgm:pt>
    <dgm:pt modelId="{65448083-F39D-45B8-80F1-F926BA475982}" type="sibTrans" cxnId="{2C7106D4-6A35-4A9C-A9C5-A1D0B9EC07B5}">
      <dgm:prSet/>
      <dgm:spPr/>
      <dgm:t>
        <a:bodyPr/>
        <a:lstStyle/>
        <a:p>
          <a:endParaRPr lang="en-US"/>
        </a:p>
      </dgm:t>
    </dgm:pt>
    <dgm:pt modelId="{2369309F-F304-4419-B9C8-168C31DCA667}" type="pres">
      <dgm:prSet presAssocID="{773E1A22-CA4B-4D80-B376-78E43403B70E}" presName="linear" presStyleCnt="0">
        <dgm:presLayoutVars>
          <dgm:animLvl val="lvl"/>
          <dgm:resizeHandles val="exact"/>
        </dgm:presLayoutVars>
      </dgm:prSet>
      <dgm:spPr/>
    </dgm:pt>
    <dgm:pt modelId="{DD4BA307-2A6C-4969-83D4-FEAC23EFBBAF}" type="pres">
      <dgm:prSet presAssocID="{30DF67DD-D7FB-4F9A-A5A0-9403E63D56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265774B-E562-4DC4-BDAD-D64AA7C269B9}" type="pres">
      <dgm:prSet presAssocID="{05723933-92D7-4F0D-BAF1-ECE33CEFFAFF}" presName="spacer" presStyleCnt="0"/>
      <dgm:spPr/>
    </dgm:pt>
    <dgm:pt modelId="{0381DDA8-B175-46C4-B996-C9E4D3A41BA8}" type="pres">
      <dgm:prSet presAssocID="{AC95E04B-4DA5-4E92-A104-85BA35AE000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E86CB39-C87F-4189-9FC0-D270AE76826C}" type="pres">
      <dgm:prSet presAssocID="{5C152505-4D92-44C3-B3ED-DAA05A7BEE3F}" presName="spacer" presStyleCnt="0"/>
      <dgm:spPr/>
    </dgm:pt>
    <dgm:pt modelId="{30D66972-C64A-44F7-8314-F03BAA2EA473}" type="pres">
      <dgm:prSet presAssocID="{16422CB4-0B5B-48FE-8F7D-A92011EEA6D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6CB47A-E5A4-4904-A997-E2E8574949BE}" type="pres">
      <dgm:prSet presAssocID="{C4A32BA8-1608-4855-B4C0-C1616D12DFCE}" presName="spacer" presStyleCnt="0"/>
      <dgm:spPr/>
    </dgm:pt>
    <dgm:pt modelId="{F4614A56-83D6-4182-9E18-D578F60BD9D2}" type="pres">
      <dgm:prSet presAssocID="{647822E1-2251-46DC-B662-429A28DB024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AAED44E-0113-45A0-962E-4DC7AC2B8D5B}" type="pres">
      <dgm:prSet presAssocID="{0BFA761A-20B9-47F3-9363-C7EAB94EC809}" presName="spacer" presStyleCnt="0"/>
      <dgm:spPr/>
    </dgm:pt>
    <dgm:pt modelId="{1EB0919C-7F62-4E9B-865B-6804EEFEA6DD}" type="pres">
      <dgm:prSet presAssocID="{9FA69789-93C4-4DDB-ADD4-19A3454DAE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A1C9207-A33E-46AE-8B6B-048E90190696}" type="presOf" srcId="{AC95E04B-4DA5-4E92-A104-85BA35AE0000}" destId="{0381DDA8-B175-46C4-B996-C9E4D3A41BA8}" srcOrd="0" destOrd="0" presId="urn:microsoft.com/office/officeart/2005/8/layout/vList2"/>
    <dgm:cxn modelId="{E47E672C-11E0-4227-AB93-241065D266FF}" type="presOf" srcId="{9FA69789-93C4-4DDB-ADD4-19A3454DAE7C}" destId="{1EB0919C-7F62-4E9B-865B-6804EEFEA6DD}" srcOrd="0" destOrd="0" presId="urn:microsoft.com/office/officeart/2005/8/layout/vList2"/>
    <dgm:cxn modelId="{FF6D943B-7B3E-4D3A-BCE2-E74120AB1B9C}" type="presOf" srcId="{16422CB4-0B5B-48FE-8F7D-A92011EEA6DD}" destId="{30D66972-C64A-44F7-8314-F03BAA2EA473}" srcOrd="0" destOrd="0" presId="urn:microsoft.com/office/officeart/2005/8/layout/vList2"/>
    <dgm:cxn modelId="{767F3F43-445D-4987-83DF-9047DDBD6D47}" srcId="{773E1A22-CA4B-4D80-B376-78E43403B70E}" destId="{AC95E04B-4DA5-4E92-A104-85BA35AE0000}" srcOrd="1" destOrd="0" parTransId="{CFECB95C-1812-4B19-9340-4C324A31B7D0}" sibTransId="{5C152505-4D92-44C3-B3ED-DAA05A7BEE3F}"/>
    <dgm:cxn modelId="{F728DE73-E29C-4A43-9F3B-A187F8410682}" type="presOf" srcId="{30DF67DD-D7FB-4F9A-A5A0-9403E63D566E}" destId="{DD4BA307-2A6C-4969-83D4-FEAC23EFBBAF}" srcOrd="0" destOrd="0" presId="urn:microsoft.com/office/officeart/2005/8/layout/vList2"/>
    <dgm:cxn modelId="{F8E9D87D-BAD7-447A-A883-9D556340CE13}" type="presOf" srcId="{773E1A22-CA4B-4D80-B376-78E43403B70E}" destId="{2369309F-F304-4419-B9C8-168C31DCA667}" srcOrd="0" destOrd="0" presId="urn:microsoft.com/office/officeart/2005/8/layout/vList2"/>
    <dgm:cxn modelId="{46F6D28C-BEEA-47D1-80BE-1BEBED47520C}" srcId="{773E1A22-CA4B-4D80-B376-78E43403B70E}" destId="{30DF67DD-D7FB-4F9A-A5A0-9403E63D566E}" srcOrd="0" destOrd="0" parTransId="{6B46CEEA-9762-42E8-BDA4-84D059BEF59F}" sibTransId="{05723933-92D7-4F0D-BAF1-ECE33CEFFAFF}"/>
    <dgm:cxn modelId="{5B867F8D-33D0-4B13-A5A5-881A0BC28AE6}" srcId="{773E1A22-CA4B-4D80-B376-78E43403B70E}" destId="{16422CB4-0B5B-48FE-8F7D-A92011EEA6DD}" srcOrd="2" destOrd="0" parTransId="{2AEC72DA-D215-4F4D-93E0-F09DEF66DBCA}" sibTransId="{C4A32BA8-1608-4855-B4C0-C1616D12DFCE}"/>
    <dgm:cxn modelId="{581A32D3-08ED-4F4E-BE12-0EFC53815C02}" type="presOf" srcId="{647822E1-2251-46DC-B662-429A28DB0248}" destId="{F4614A56-83D6-4182-9E18-D578F60BD9D2}" srcOrd="0" destOrd="0" presId="urn:microsoft.com/office/officeart/2005/8/layout/vList2"/>
    <dgm:cxn modelId="{2C7106D4-6A35-4A9C-A9C5-A1D0B9EC07B5}" srcId="{773E1A22-CA4B-4D80-B376-78E43403B70E}" destId="{9FA69789-93C4-4DDB-ADD4-19A3454DAE7C}" srcOrd="4" destOrd="0" parTransId="{F16DA055-FD6A-4363-A037-4C29089350DD}" sibTransId="{65448083-F39D-45B8-80F1-F926BA475982}"/>
    <dgm:cxn modelId="{A2D29DDB-9235-4FB4-813B-C5BFA5858E3F}" srcId="{773E1A22-CA4B-4D80-B376-78E43403B70E}" destId="{647822E1-2251-46DC-B662-429A28DB0248}" srcOrd="3" destOrd="0" parTransId="{C23137CA-3401-4C13-A9FD-3ACF16E1BBC6}" sibTransId="{0BFA761A-20B9-47F3-9363-C7EAB94EC809}"/>
    <dgm:cxn modelId="{72879398-C41F-4D7E-93EC-73A208490990}" type="presParOf" srcId="{2369309F-F304-4419-B9C8-168C31DCA667}" destId="{DD4BA307-2A6C-4969-83D4-FEAC23EFBBAF}" srcOrd="0" destOrd="0" presId="urn:microsoft.com/office/officeart/2005/8/layout/vList2"/>
    <dgm:cxn modelId="{21A1A044-9B4E-4FF7-8F88-34160A3710EA}" type="presParOf" srcId="{2369309F-F304-4419-B9C8-168C31DCA667}" destId="{D265774B-E562-4DC4-BDAD-D64AA7C269B9}" srcOrd="1" destOrd="0" presId="urn:microsoft.com/office/officeart/2005/8/layout/vList2"/>
    <dgm:cxn modelId="{109F8559-5D0D-4275-90E1-CB0E294A5720}" type="presParOf" srcId="{2369309F-F304-4419-B9C8-168C31DCA667}" destId="{0381DDA8-B175-46C4-B996-C9E4D3A41BA8}" srcOrd="2" destOrd="0" presId="urn:microsoft.com/office/officeart/2005/8/layout/vList2"/>
    <dgm:cxn modelId="{1C6671F1-83D3-4354-8B9E-BD7F918D472A}" type="presParOf" srcId="{2369309F-F304-4419-B9C8-168C31DCA667}" destId="{7E86CB39-C87F-4189-9FC0-D270AE76826C}" srcOrd="3" destOrd="0" presId="urn:microsoft.com/office/officeart/2005/8/layout/vList2"/>
    <dgm:cxn modelId="{BE9FA3F8-D484-4F24-95E2-09B21266B861}" type="presParOf" srcId="{2369309F-F304-4419-B9C8-168C31DCA667}" destId="{30D66972-C64A-44F7-8314-F03BAA2EA473}" srcOrd="4" destOrd="0" presId="urn:microsoft.com/office/officeart/2005/8/layout/vList2"/>
    <dgm:cxn modelId="{5C9B69C3-1435-42FC-8DB3-AA9101349DC8}" type="presParOf" srcId="{2369309F-F304-4419-B9C8-168C31DCA667}" destId="{B46CB47A-E5A4-4904-A997-E2E8574949BE}" srcOrd="5" destOrd="0" presId="urn:microsoft.com/office/officeart/2005/8/layout/vList2"/>
    <dgm:cxn modelId="{8E1BFA7F-CE01-4EF2-A795-260E8903D061}" type="presParOf" srcId="{2369309F-F304-4419-B9C8-168C31DCA667}" destId="{F4614A56-83D6-4182-9E18-D578F60BD9D2}" srcOrd="6" destOrd="0" presId="urn:microsoft.com/office/officeart/2005/8/layout/vList2"/>
    <dgm:cxn modelId="{E0BCA1B7-639F-45FD-9B2B-E2474B9870C4}" type="presParOf" srcId="{2369309F-F304-4419-B9C8-168C31DCA667}" destId="{7AAED44E-0113-45A0-962E-4DC7AC2B8D5B}" srcOrd="7" destOrd="0" presId="urn:microsoft.com/office/officeart/2005/8/layout/vList2"/>
    <dgm:cxn modelId="{B73E314A-BB08-4C3F-99C9-040D71CE19AC}" type="presParOf" srcId="{2369309F-F304-4419-B9C8-168C31DCA667}" destId="{1EB0919C-7F62-4E9B-865B-6804EEFEA6D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BA307-2A6C-4969-83D4-FEAC23EFBBAF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b="0" i="1" kern="1200" dirty="0">
              <a:latin typeface="Calibri Light"/>
              <a:ea typeface="Tahoma"/>
              <a:cs typeface="Tahoma"/>
            </a:rPr>
            <a:t>FRÂNAREA DE URGENȚĂ</a:t>
          </a:r>
          <a:endParaRPr lang="en-US" sz="3300" b="0" i="1" kern="1200" dirty="0">
            <a:latin typeface="Calibri Light"/>
            <a:ea typeface="Tahoma"/>
            <a:cs typeface="Tahoma"/>
          </a:endParaRPr>
        </a:p>
      </dsp:txBody>
      <dsp:txXfrm>
        <a:off x="38638" y="45464"/>
        <a:ext cx="10438324" cy="714229"/>
      </dsp:txXfrm>
    </dsp:sp>
    <dsp:sp modelId="{0381DDA8-B175-46C4-B996-C9E4D3A41BA8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b="0" i="1" kern="1200" dirty="0">
              <a:latin typeface="Calibri Light"/>
              <a:ea typeface="Tahoma"/>
              <a:cs typeface="Tahoma"/>
            </a:rPr>
            <a:t>MENȚINEREA UNEI VITEZE ȘI DISTANȚE PRESTABILITE </a:t>
          </a:r>
          <a:endParaRPr lang="en-US" sz="3300" b="0" i="1" kern="1200" dirty="0">
            <a:latin typeface="Calibri Light"/>
            <a:ea typeface="Tahoma"/>
            <a:cs typeface="Tahoma"/>
          </a:endParaRPr>
        </a:p>
      </dsp:txBody>
      <dsp:txXfrm>
        <a:off x="38638" y="932009"/>
        <a:ext cx="10438324" cy="714229"/>
      </dsp:txXfrm>
    </dsp:sp>
    <dsp:sp modelId="{30D66972-C64A-44F7-8314-F03BAA2EA473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b="0" i="1" kern="1200" dirty="0">
              <a:latin typeface="Calibri Light"/>
              <a:ea typeface="Tahoma"/>
              <a:cs typeface="Tahoma"/>
            </a:rPr>
            <a:t>DEPAȘIREA OBSTACOLELOR AFLATE PE TRASEU</a:t>
          </a:r>
          <a:endParaRPr lang="en-US" sz="3300" b="0" i="1" kern="1200" dirty="0">
            <a:latin typeface="Calibri Light"/>
            <a:ea typeface="Tahoma"/>
            <a:cs typeface="Tahoma"/>
          </a:endParaRPr>
        </a:p>
      </dsp:txBody>
      <dsp:txXfrm>
        <a:off x="38638" y="1818554"/>
        <a:ext cx="10438324" cy="714229"/>
      </dsp:txXfrm>
    </dsp:sp>
    <dsp:sp modelId="{F4614A56-83D6-4182-9E18-D578F60BD9D2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b="0" i="1" kern="1200" dirty="0">
              <a:latin typeface="Calibri Light"/>
              <a:ea typeface="Tahoma"/>
              <a:cs typeface="Tahoma"/>
            </a:rPr>
            <a:t>PARCAREA LATERALĂ</a:t>
          </a:r>
          <a:endParaRPr lang="en-US" sz="3300" b="0" i="1" kern="1200" dirty="0">
            <a:latin typeface="Calibri Light"/>
            <a:ea typeface="Tahoma"/>
            <a:cs typeface="Tahoma"/>
          </a:endParaRPr>
        </a:p>
      </dsp:txBody>
      <dsp:txXfrm>
        <a:off x="38638" y="2705099"/>
        <a:ext cx="10438324" cy="714229"/>
      </dsp:txXfrm>
    </dsp:sp>
    <dsp:sp modelId="{1EB0919C-7F62-4E9B-865B-6804EEFEA6DD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i="1" kern="1200" dirty="0">
              <a:latin typeface="Calibri Light"/>
              <a:ea typeface="Tahoma"/>
              <a:cs typeface="Tahoma"/>
            </a:rPr>
            <a:t>URMĂRIREA TRASEULUI UNEI TRAIECTORII</a:t>
          </a:r>
        </a:p>
      </dsp:txBody>
      <dsp:txXfrm>
        <a:off x="38638" y="3591644"/>
        <a:ext cx="10438324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Clic pentru a edita stilul de subtitlu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3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189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835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92769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314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961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5291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3699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9596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380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501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E8AD-4F80-492A-97A9-79DD5BB5D54F}" type="datetimeFigureOut">
              <a:rPr lang="ro-RO" smtClean="0"/>
              <a:t>18.03.2024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3495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ine 4" descr="O imagine care conține calendar&#10;&#10;Descriere generată automat">
            <a:extLst>
              <a:ext uri="{FF2B5EF4-FFF2-40B4-BE49-F238E27FC236}">
                <a16:creationId xmlns:a16="http://schemas.microsoft.com/office/drawing/2014/main" id="{1050C9BD-EF09-677B-697A-14DF367CC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44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8" name="Titlu 1">
            <a:extLst>
              <a:ext uri="{FF2B5EF4-FFF2-40B4-BE49-F238E27FC236}">
                <a16:creationId xmlns:a16="http://schemas.microsoft.com/office/drawing/2014/main" id="{8622E279-8D16-DDA2-9E63-BBFE4EEB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dirty="0">
                <a:solidFill>
                  <a:srgbClr val="FFFFFF"/>
                </a:solidFill>
              </a:rPr>
              <a:t>Liga AC LABS – Active Safety System in Automotive</a:t>
            </a:r>
            <a:endParaRPr lang="en-US" sz="4700" dirty="0">
              <a:solidFill>
                <a:srgbClr val="FFFFFF"/>
              </a:solidFill>
            </a:endParaRPr>
          </a:p>
          <a:p>
            <a:pPr algn="ctr"/>
            <a:endParaRPr lang="en-US" sz="4700">
              <a:solidFill>
                <a:srgbClr val="FFFFFF"/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32E34E25-8784-959A-FCD4-AB3B9B11117B}"/>
              </a:ext>
            </a:extLst>
          </p:cNvPr>
          <p:cNvSpPr txBox="1"/>
          <p:nvPr/>
        </p:nvSpPr>
        <p:spPr>
          <a:xfrm>
            <a:off x="441721" y="4557712"/>
            <a:ext cx="4862512" cy="1751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o-RO" sz="2400" b="1" dirty="0">
                <a:cs typeface="Calibri"/>
              </a:rPr>
              <a:t>Team 1:</a:t>
            </a:r>
            <a:r>
              <a:rPr lang="ro-RO" sz="2400" dirty="0">
                <a:cs typeface="Calibri"/>
              </a:rPr>
              <a:t> </a:t>
            </a:r>
            <a:r>
              <a:rPr lang="ro-RO" sz="2400" b="1" dirty="0">
                <a:cs typeface="Calibri"/>
              </a:rPr>
              <a:t> </a:t>
            </a:r>
            <a:r>
              <a:rPr lang="ro-RO" sz="1600" b="1" dirty="0" err="1">
                <a:cs typeface="Calibri"/>
              </a:rPr>
              <a:t>Georgevici</a:t>
            </a:r>
            <a:r>
              <a:rPr lang="ro-RO" sz="1600" b="1" dirty="0">
                <a:cs typeface="Calibri"/>
              </a:rPr>
              <a:t>-Presură Giulia-</a:t>
            </a:r>
            <a:r>
              <a:rPr lang="ro-RO" sz="1600" b="1" dirty="0" err="1">
                <a:cs typeface="Calibri"/>
              </a:rPr>
              <a:t>Olivera</a:t>
            </a:r>
            <a:endParaRPr lang="ro-RO" sz="1600" b="1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o-RO" sz="1600" b="1" dirty="0">
                <a:cs typeface="Calibri"/>
              </a:rPr>
              <a:t>                       </a:t>
            </a:r>
            <a:r>
              <a:rPr lang="ro-RO" sz="1600" b="1" dirty="0" err="1">
                <a:cs typeface="Calibri"/>
              </a:rPr>
              <a:t>Țaran</a:t>
            </a:r>
            <a:r>
              <a:rPr lang="ro-RO" sz="1600" b="1" dirty="0">
                <a:cs typeface="Calibri"/>
              </a:rPr>
              <a:t> Laurențiu-Octavian</a:t>
            </a:r>
            <a:endParaRPr lang="en-US" sz="1600" b="1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o-RO" sz="1600" b="1" dirty="0">
                <a:cs typeface="Calibri"/>
              </a:rPr>
              <a:t>                       Muntean Costin-Alexandru</a:t>
            </a:r>
            <a:endParaRPr lang="en-US" sz="1600" b="1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o-RO" sz="1600" b="1" dirty="0">
                <a:cs typeface="Calibri"/>
              </a:rPr>
              <a:t>                      Dumitrescu Alexandru-Gabriel</a:t>
            </a:r>
          </a:p>
          <a:p>
            <a:pPr algn="l"/>
            <a:endParaRPr lang="ro-RO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4600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4">
            <a:extLst>
              <a:ext uri="{FF2B5EF4-FFF2-40B4-BE49-F238E27FC236}">
                <a16:creationId xmlns:a16="http://schemas.microsoft.com/office/drawing/2014/main" id="{99D1CC7E-A6C6-9F61-CDDD-DD3AF14F4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2116" y="-5026"/>
            <a:ext cx="12196232" cy="6878633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B4D13AF2-2867-CE33-08F8-95E2D7FE1808}"/>
              </a:ext>
            </a:extLst>
          </p:cNvPr>
          <p:cNvSpPr txBox="1"/>
          <p:nvPr/>
        </p:nvSpPr>
        <p:spPr>
          <a:xfrm>
            <a:off x="1703254" y="689901"/>
            <a:ext cx="8959453" cy="12402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3600" b="1" i="1" dirty="0">
                <a:solidFill>
                  <a:srgbClr val="FFFFFF"/>
                </a:solidFill>
                <a:latin typeface="Calibri Light"/>
              </a:rPr>
              <a:t>2. MENȚINEREA UNEI VITEZE ȘI DISTANȚE PRESTABILITE</a:t>
            </a:r>
            <a:r>
              <a:rPr lang="ro-RO" sz="3600" b="1" i="1" dirty="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​</a:t>
            </a:r>
            <a:endParaRPr lang="ro-RO" dirty="0">
              <a:cs typeface="Calibri" panose="020F0502020204030204"/>
            </a:endParaRPr>
          </a:p>
        </p:txBody>
      </p:sp>
      <p:pic>
        <p:nvPicPr>
          <p:cNvPr id="6" name="WhatsApp Video 2023-06-11 at 13.43.55">
            <a:hlinkClick r:id="" action="ppaction://media"/>
            <a:extLst>
              <a:ext uri="{FF2B5EF4-FFF2-40B4-BE49-F238E27FC236}">
                <a16:creationId xmlns:a16="http://schemas.microsoft.com/office/drawing/2014/main" id="{7BCA4390-CB74-60AF-A837-649D6E1C88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5033" y="2065339"/>
            <a:ext cx="7245349" cy="434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2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4">
            <a:extLst>
              <a:ext uri="{FF2B5EF4-FFF2-40B4-BE49-F238E27FC236}">
                <a16:creationId xmlns:a16="http://schemas.microsoft.com/office/drawing/2014/main" id="{69D16458-B1F4-69AC-BF4A-B3593193C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459" y="-3968"/>
            <a:ext cx="12196232" cy="6868050"/>
          </a:xfrm>
          <a:prstGeom prst="rect">
            <a:avLst/>
          </a:prstGeom>
        </p:spPr>
      </p:pic>
      <p:sp>
        <p:nvSpPr>
          <p:cNvPr id="2" name="CasetăText 1">
            <a:extLst>
              <a:ext uri="{FF2B5EF4-FFF2-40B4-BE49-F238E27FC236}">
                <a16:creationId xmlns:a16="http://schemas.microsoft.com/office/drawing/2014/main" id="{85D30494-E9E5-D2C0-9494-3DD511B891A8}"/>
              </a:ext>
            </a:extLst>
          </p:cNvPr>
          <p:cNvSpPr txBox="1"/>
          <p:nvPr/>
        </p:nvSpPr>
        <p:spPr>
          <a:xfrm>
            <a:off x="717549" y="267493"/>
            <a:ext cx="106759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3600" b="1" i="1" dirty="0">
                <a:solidFill>
                  <a:schemeClr val="bg1"/>
                </a:solidFill>
                <a:cs typeface="Calibri"/>
              </a:rPr>
              <a:t>3. DEPAȘIREA OBSTACOLELOR AFLATE PE TRASEU</a:t>
            </a:r>
          </a:p>
        </p:txBody>
      </p:sp>
      <p:pic>
        <p:nvPicPr>
          <p:cNvPr id="5" name="WhatsApp Video 2023-06-11 at 13.42.45">
            <a:hlinkClick r:id="" action="ppaction://media"/>
            <a:extLst>
              <a:ext uri="{FF2B5EF4-FFF2-40B4-BE49-F238E27FC236}">
                <a16:creationId xmlns:a16="http://schemas.microsoft.com/office/drawing/2014/main" id="{E3CE21BF-A84C-7820-EE6E-1FDA4213CD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1888" y="1171575"/>
            <a:ext cx="43910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3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4">
            <a:extLst>
              <a:ext uri="{FF2B5EF4-FFF2-40B4-BE49-F238E27FC236}">
                <a16:creationId xmlns:a16="http://schemas.microsoft.com/office/drawing/2014/main" id="{AA071E46-7466-7340-8BEB-0A2698E53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4233" y="-35718"/>
            <a:ext cx="12200466" cy="6891334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7A04023C-F850-3D7A-38AC-C6D26EA242E8}"/>
              </a:ext>
            </a:extLst>
          </p:cNvPr>
          <p:cNvSpPr txBox="1"/>
          <p:nvPr/>
        </p:nvSpPr>
        <p:spPr>
          <a:xfrm>
            <a:off x="33403" y="74943"/>
            <a:ext cx="12163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3600" b="1" i="1" dirty="0">
                <a:solidFill>
                  <a:schemeClr val="bg1"/>
                </a:solidFill>
                <a:cs typeface="Calibri"/>
              </a:rPr>
              <a:t>4.PARCAREA LATERALĂ</a:t>
            </a:r>
            <a:endParaRPr lang="ro-RO"/>
          </a:p>
        </p:txBody>
      </p:sp>
      <p:pic>
        <p:nvPicPr>
          <p:cNvPr id="6" name="WhatsApp Video 2023-06-11 at 13.43.56">
            <a:hlinkClick r:id="" action="ppaction://media"/>
            <a:extLst>
              <a:ext uri="{FF2B5EF4-FFF2-40B4-BE49-F238E27FC236}">
                <a16:creationId xmlns:a16="http://schemas.microsoft.com/office/drawing/2014/main" id="{D16B6994-F627-DF6C-1426-1FBB50245D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7380" y="836083"/>
            <a:ext cx="4283074" cy="58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1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954A2EC4-5613-3C4A-56FE-AF5759E16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5C9B85B2-F153-C99F-120E-3C1A81BC5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475" y="2536825"/>
            <a:ext cx="4038600" cy="706438"/>
          </a:xfrm>
        </p:spPr>
        <p:txBody>
          <a:bodyPr>
            <a:noAutofit/>
          </a:bodyPr>
          <a:lstStyle/>
          <a:p>
            <a:r>
              <a:rPr lang="ro-RO" sz="5400" b="1" i="1" dirty="0">
                <a:solidFill>
                  <a:schemeClr val="bg1"/>
                </a:solidFill>
                <a:cs typeface="Calibri Light"/>
              </a:rPr>
              <a:t>4.Conclusion</a:t>
            </a:r>
          </a:p>
        </p:txBody>
      </p:sp>
    </p:spTree>
    <p:extLst>
      <p:ext uri="{BB962C8B-B14F-4D97-AF65-F5344CB8AC3E}">
        <p14:creationId xmlns:p14="http://schemas.microsoft.com/office/powerpoint/2010/main" val="52919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915F4F0-AFDB-6D43-EED5-B0D190BB9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76400"/>
            <a:ext cx="3810000" cy="3505200"/>
          </a:xfrm>
        </p:spPr>
        <p:txBody>
          <a:bodyPr anchor="t">
            <a:normAutofit/>
          </a:bodyPr>
          <a:lstStyle/>
          <a:p>
            <a:r>
              <a:rPr lang="ro-RO" sz="4000" b="1" i="1" dirty="0">
                <a:solidFill>
                  <a:schemeClr val="accent5"/>
                </a:solidFill>
                <a:latin typeface="Calibri"/>
                <a:cs typeface="Calibri"/>
              </a:rPr>
              <a:t>4.Conclusion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7C03D28-7C2D-7E0A-FBF4-107054C80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654" y="2505075"/>
            <a:ext cx="5638796" cy="4191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o-RO" sz="2200" b="1" dirty="0">
                <a:solidFill>
                  <a:schemeClr val="tx1">
                    <a:alpha val="55000"/>
                  </a:schemeClr>
                </a:solidFill>
                <a:cs typeface="Calibri"/>
              </a:rPr>
              <a:t>Aptitudini dobândite după laborator:</a:t>
            </a:r>
            <a:endParaRPr lang="en-US" sz="2200" b="1">
              <a:solidFill>
                <a:schemeClr val="tx1">
                  <a:alpha val="55000"/>
                </a:schemeClr>
              </a:solidFill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ro-RO" sz="2200" b="1" dirty="0">
              <a:solidFill>
                <a:schemeClr val="tx1">
                  <a:alpha val="55000"/>
                </a:schemeClr>
              </a:solidFill>
              <a:cs typeface="Calibri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ro-RO" sz="2200" dirty="0">
                <a:solidFill>
                  <a:schemeClr val="tx1">
                    <a:alpha val="55000"/>
                  </a:schemeClr>
                </a:solidFill>
                <a:cs typeface="Calibri"/>
              </a:rPr>
              <a:t>Familiarizarea si înțelegerea mediului de lucru cu placa  </a:t>
            </a:r>
            <a:r>
              <a:rPr lang="ro-RO" sz="2200" dirty="0" err="1">
                <a:solidFill>
                  <a:schemeClr val="tx1">
                    <a:alpha val="55000"/>
                  </a:schemeClr>
                </a:solidFill>
                <a:cs typeface="Calibri"/>
              </a:rPr>
              <a:t>Arduino</a:t>
            </a:r>
            <a:r>
              <a:rPr lang="ro-RO" sz="2200" dirty="0">
                <a:solidFill>
                  <a:schemeClr val="tx1">
                    <a:alpha val="55000"/>
                  </a:schemeClr>
                </a:solidFill>
                <a:cs typeface="Calibri"/>
              </a:rPr>
              <a:t> si componente/senzori</a:t>
            </a: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ro-RO" sz="2200" dirty="0">
                <a:solidFill>
                  <a:schemeClr val="tx1">
                    <a:alpha val="55000"/>
                  </a:schemeClr>
                </a:solidFill>
                <a:cs typeface="Calibri"/>
              </a:rPr>
              <a:t>Abilități de comunicare</a:t>
            </a: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ro-RO" sz="2200" dirty="0">
                <a:solidFill>
                  <a:schemeClr val="tx1">
                    <a:alpha val="55000"/>
                  </a:schemeClr>
                </a:solidFill>
                <a:cs typeface="Calibri"/>
              </a:rPr>
              <a:t>Integrare in echipă</a:t>
            </a:r>
            <a:endParaRPr lang="en-US" sz="2200" dirty="0">
              <a:solidFill>
                <a:schemeClr val="tx1">
                  <a:alpha val="55000"/>
                </a:schemeClr>
              </a:solidFill>
              <a:cs typeface="Calibri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endParaRPr lang="ro-RO" sz="2200">
              <a:solidFill>
                <a:schemeClr val="tx1">
                  <a:alpha val="55000"/>
                </a:schemeClr>
              </a:solidFill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ro-RO" sz="2200">
              <a:solidFill>
                <a:schemeClr val="tx1">
                  <a:alpha val="55000"/>
                </a:schemeClr>
              </a:solidFill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ro-RO" sz="2200" dirty="0">
              <a:solidFill>
                <a:schemeClr val="tx1">
                  <a:alpha val="55000"/>
                </a:schemeClr>
              </a:solidFill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ro-RO" sz="2200">
              <a:solidFill>
                <a:srgbClr val="000000">
                  <a:alpha val="55000"/>
                </a:srgbClr>
              </a:solidFill>
              <a:cs typeface="Calibri"/>
            </a:endParaRPr>
          </a:p>
          <a:p>
            <a:endParaRPr lang="ro-RO" sz="2200">
              <a:solidFill>
                <a:srgbClr val="000000">
                  <a:alpha val="55000"/>
                </a:srgb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752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F94D489-A812-3A95-C760-C3CABB5C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14550" y="1460500"/>
            <a:ext cx="1162050" cy="496888"/>
          </a:xfrm>
        </p:spPr>
        <p:txBody>
          <a:bodyPr>
            <a:normAutofit fontScale="90000"/>
          </a:bodyPr>
          <a:lstStyle/>
          <a:p>
            <a:r>
              <a:rPr lang="ro-RO" sz="4000" b="1" i="1" dirty="0">
                <a:solidFill>
                  <a:schemeClr val="accent5"/>
                </a:solidFill>
                <a:latin typeface="Calibri"/>
                <a:cs typeface="Calibri"/>
              </a:rPr>
              <a:t>.</a:t>
            </a:r>
          </a:p>
        </p:txBody>
      </p:sp>
      <p:pic>
        <p:nvPicPr>
          <p:cNvPr id="4" name="Imagine 4" descr="O imagine care conține text, Site web&#10;&#10;Descriere generată automat">
            <a:extLst>
              <a:ext uri="{FF2B5EF4-FFF2-40B4-BE49-F238E27FC236}">
                <a16:creationId xmlns:a16="http://schemas.microsoft.com/office/drawing/2014/main" id="{0B83A630-220F-CDE7-FF6F-427F87D1A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" y="311150"/>
            <a:ext cx="12046263" cy="6580188"/>
          </a:xfr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CB13FCD2-2874-6235-27CC-761ED5FA8A91}"/>
              </a:ext>
            </a:extLst>
          </p:cNvPr>
          <p:cNvSpPr txBox="1"/>
          <p:nvPr/>
        </p:nvSpPr>
        <p:spPr>
          <a:xfrm>
            <a:off x="4524970" y="2930723"/>
            <a:ext cx="6277570" cy="158812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ro-RO" sz="2200" b="1" dirty="0">
                <a:solidFill>
                  <a:schemeClr val="tx1">
                    <a:alpha val="55000"/>
                  </a:schemeClr>
                </a:solidFill>
                <a:cs typeface="Calibri"/>
              </a:rPr>
              <a:t>Probleme întâmpinate pe parcursul laboratorului:</a:t>
            </a:r>
            <a:endParaRPr lang="en-US" sz="2200" b="1" dirty="0">
              <a:solidFill>
                <a:schemeClr val="tx1">
                  <a:alpha val="5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</a:pPr>
            <a:endParaRPr lang="ro-RO" sz="2200" dirty="0">
              <a:solidFill>
                <a:schemeClr val="tx1">
                  <a:alpha val="55000"/>
                </a:schemeClr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ro-RO" sz="2200" dirty="0">
                <a:solidFill>
                  <a:schemeClr val="tx1">
                    <a:alpha val="55000"/>
                  </a:schemeClr>
                </a:solidFill>
                <a:cs typeface="Calibri"/>
              </a:rPr>
              <a:t>Limitări tehnice ale mașinii</a:t>
            </a:r>
            <a:endParaRPr lang="en-US" sz="2200" dirty="0">
              <a:solidFill>
                <a:schemeClr val="tx1">
                  <a:alpha val="55000"/>
                </a:schemeClr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ro-RO" sz="2200" dirty="0">
                <a:solidFill>
                  <a:schemeClr val="tx1">
                    <a:alpha val="55000"/>
                  </a:schemeClr>
                </a:solidFill>
                <a:cs typeface="Calibri"/>
              </a:rPr>
              <a:t>Management ineficient al timpului</a:t>
            </a:r>
            <a:endParaRPr lang="en-US" sz="2200" dirty="0">
              <a:solidFill>
                <a:schemeClr val="tx1">
                  <a:alpha val="55000"/>
                </a:schemeClr>
              </a:solidFill>
              <a:cs typeface="Calibri"/>
            </a:endParaRPr>
          </a:p>
          <a:p>
            <a:pPr algn="l"/>
            <a:endParaRPr lang="ro-RO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40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A24C2E4-FC44-95F3-ED56-45B0FD81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175" y="498475"/>
            <a:ext cx="76200" cy="1049338"/>
          </a:xfrm>
        </p:spPr>
        <p:txBody>
          <a:bodyPr>
            <a:normAutofit fontScale="90000"/>
          </a:bodyPr>
          <a:lstStyle/>
          <a:p>
            <a:r>
              <a:rPr lang="ro-RO" dirty="0">
                <a:cs typeface="Calibri Light"/>
              </a:rPr>
              <a:t>.</a:t>
            </a:r>
            <a:br>
              <a:rPr lang="ro-RO" dirty="0">
                <a:cs typeface="Calibri Light"/>
              </a:rPr>
            </a:br>
            <a:endParaRPr lang="ro-RO"/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A4DBC0F4-01E5-6D1C-8D92-62B6B2E9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43" y="-3175"/>
            <a:ext cx="12197286" cy="7123113"/>
          </a:xfr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2C038CEC-DCF7-5CE9-6233-5307B5C0A7CC}"/>
              </a:ext>
            </a:extLst>
          </p:cNvPr>
          <p:cNvSpPr txBox="1"/>
          <p:nvPr/>
        </p:nvSpPr>
        <p:spPr>
          <a:xfrm>
            <a:off x="4028479" y="2533650"/>
            <a:ext cx="56167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5400" b="1" i="1" dirty="0">
                <a:solidFill>
                  <a:schemeClr val="bg1"/>
                </a:solidFill>
                <a:cs typeface="Calibri"/>
              </a:rPr>
              <a:t>Vă mulțumim!</a:t>
            </a:r>
          </a:p>
        </p:txBody>
      </p:sp>
    </p:spTree>
    <p:extLst>
      <p:ext uri="{BB962C8B-B14F-4D97-AF65-F5344CB8AC3E}">
        <p14:creationId xmlns:p14="http://schemas.microsoft.com/office/powerpoint/2010/main" val="422893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4151D79F-F8BA-8B77-8E27-886D52D5E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20890E71-0B8E-FEEF-E2AA-4513D82EE584}"/>
              </a:ext>
            </a:extLst>
          </p:cNvPr>
          <p:cNvSpPr txBox="1"/>
          <p:nvPr/>
        </p:nvSpPr>
        <p:spPr>
          <a:xfrm>
            <a:off x="-1" y="728067"/>
            <a:ext cx="1218783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4000" b="1" i="1" dirty="0">
                <a:solidFill>
                  <a:schemeClr val="bg1"/>
                </a:solidFill>
                <a:cs typeface="Calibri"/>
              </a:rPr>
              <a:t>CUPRINS</a:t>
            </a:r>
            <a:endParaRPr lang="ro-RO" sz="4000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9DB98506-C583-7E96-8FE5-9F4D7A955630}"/>
              </a:ext>
            </a:extLst>
          </p:cNvPr>
          <p:cNvSpPr txBox="1"/>
          <p:nvPr/>
        </p:nvSpPr>
        <p:spPr>
          <a:xfrm>
            <a:off x="2922388" y="2174677"/>
            <a:ext cx="6260901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o-RO" sz="3200" b="1" i="1" dirty="0">
                <a:solidFill>
                  <a:schemeClr val="bg1"/>
                </a:solidFill>
                <a:cs typeface="Calibri"/>
              </a:rPr>
              <a:t>1.Introduction</a:t>
            </a:r>
          </a:p>
          <a:p>
            <a:r>
              <a:rPr lang="ro-RO" sz="3200" b="1" i="1" dirty="0">
                <a:solidFill>
                  <a:schemeClr val="bg1"/>
                </a:solidFill>
                <a:cs typeface="Calibri"/>
              </a:rPr>
              <a:t>2.R</a:t>
            </a:r>
            <a:r>
              <a:rPr lang="en" sz="3200" b="1" i="1" dirty="0">
                <a:solidFill>
                  <a:schemeClr val="bg1"/>
                </a:solidFill>
                <a:latin typeface="Calibri"/>
                <a:cs typeface="Calibri"/>
              </a:rPr>
              <a:t>equirements</a:t>
            </a:r>
          </a:p>
          <a:p>
            <a:r>
              <a:rPr lang="en" sz="3200" b="1" i="1" dirty="0">
                <a:solidFill>
                  <a:schemeClr val="bg1"/>
                </a:solidFill>
                <a:latin typeface="Calibri"/>
                <a:cs typeface="Calibri"/>
              </a:rPr>
              <a:t>3.Result</a:t>
            </a:r>
          </a:p>
          <a:p>
            <a:r>
              <a:rPr lang="en" sz="3200" b="1" i="1" dirty="0">
                <a:solidFill>
                  <a:schemeClr val="bg1"/>
                </a:solidFill>
                <a:latin typeface="Calibri"/>
                <a:cs typeface="Calibri"/>
              </a:rPr>
              <a:t>4.Conclusion</a:t>
            </a:r>
          </a:p>
        </p:txBody>
      </p:sp>
    </p:spTree>
    <p:extLst>
      <p:ext uri="{BB962C8B-B14F-4D97-AF65-F5344CB8AC3E}">
        <p14:creationId xmlns:p14="http://schemas.microsoft.com/office/powerpoint/2010/main" val="384268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4">
            <a:extLst>
              <a:ext uri="{FF2B5EF4-FFF2-40B4-BE49-F238E27FC236}">
                <a16:creationId xmlns:a16="http://schemas.microsoft.com/office/drawing/2014/main" id="{15522309-4EA5-8AC7-433A-C946D44C0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233" y="2159"/>
            <a:ext cx="12209991" cy="6853680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80F95EEF-C659-CAA6-D6B7-F01C5C006FF8}"/>
              </a:ext>
            </a:extLst>
          </p:cNvPr>
          <p:cNvSpPr txBox="1"/>
          <p:nvPr/>
        </p:nvSpPr>
        <p:spPr>
          <a:xfrm>
            <a:off x="-3573" y="2327076"/>
            <a:ext cx="1220985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6000" b="1" i="1" dirty="0">
                <a:solidFill>
                  <a:schemeClr val="bg1"/>
                </a:solidFill>
                <a:latin typeface="Calibri"/>
                <a:cs typeface="Calibri"/>
              </a:rPr>
              <a:t>1.Introduction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339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4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42BA4AB-8DAE-CE24-DD0A-9032F9B8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76400"/>
            <a:ext cx="3810000" cy="3505200"/>
          </a:xfrm>
        </p:spPr>
        <p:txBody>
          <a:bodyPr anchor="t">
            <a:normAutofit/>
          </a:bodyPr>
          <a:lstStyle/>
          <a:p>
            <a:r>
              <a:rPr lang="ro-RO" sz="4000" b="1" i="1">
                <a:latin typeface="Calibri"/>
                <a:cs typeface="Calibri"/>
              </a:rPr>
              <a:t>1.Introduction</a:t>
            </a:r>
            <a:endParaRPr lang="ro-RO" sz="4000">
              <a:cs typeface="Calibri Light" panose="020F0302020204030204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616B6DE-ABB4-4101-FC7E-A6239DA3B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4" y="1676400"/>
            <a:ext cx="5638796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sz="2400" b="1" i="1" dirty="0">
                <a:solidFill>
                  <a:schemeClr val="tx1">
                    <a:alpha val="55000"/>
                  </a:schemeClr>
                </a:solidFill>
                <a:latin typeface="Calibri Light"/>
                <a:cs typeface="Calibri Light"/>
              </a:rPr>
              <a:t>TEAM 1</a:t>
            </a:r>
            <a:endParaRPr lang="ro-RO" sz="2400" dirty="0">
              <a:solidFill>
                <a:schemeClr val="tx1">
                  <a:alpha val="55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ro-RO" sz="2400" dirty="0" err="1">
                <a:solidFill>
                  <a:schemeClr val="tx1">
                    <a:alpha val="55000"/>
                  </a:schemeClr>
                </a:solidFill>
                <a:latin typeface="Calibri"/>
                <a:cs typeface="Calibri"/>
              </a:rPr>
              <a:t>Georgevici</a:t>
            </a:r>
            <a:r>
              <a:rPr lang="ro-RO" sz="2400" dirty="0">
                <a:solidFill>
                  <a:schemeClr val="tx1">
                    <a:alpha val="55000"/>
                  </a:schemeClr>
                </a:solidFill>
                <a:latin typeface="Calibri"/>
                <a:cs typeface="Calibri"/>
              </a:rPr>
              <a:t>-Presură Giulia-</a:t>
            </a:r>
            <a:r>
              <a:rPr lang="ro-RO" sz="2400" dirty="0" err="1">
                <a:solidFill>
                  <a:schemeClr val="tx1">
                    <a:alpha val="55000"/>
                  </a:schemeClr>
                </a:solidFill>
                <a:latin typeface="Calibri"/>
                <a:cs typeface="Calibri"/>
              </a:rPr>
              <a:t>Olivera</a:t>
            </a:r>
            <a:endParaRPr lang="en-US" sz="2400" dirty="0" err="1">
              <a:solidFill>
                <a:schemeClr val="tx1">
                  <a:alpha val="55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ro-RO" sz="2400" err="1">
                <a:solidFill>
                  <a:schemeClr val="tx1">
                    <a:alpha val="55000"/>
                  </a:schemeClr>
                </a:solidFill>
                <a:latin typeface="Calibri"/>
                <a:cs typeface="Calibri"/>
              </a:rPr>
              <a:t>Țaran</a:t>
            </a:r>
            <a:r>
              <a:rPr lang="ro-RO" sz="2400" dirty="0">
                <a:solidFill>
                  <a:schemeClr val="tx1">
                    <a:alpha val="55000"/>
                  </a:schemeClr>
                </a:solidFill>
                <a:latin typeface="Calibri"/>
                <a:cs typeface="Calibri"/>
              </a:rPr>
              <a:t> Laurențiu-Octavian</a:t>
            </a:r>
            <a:endParaRPr lang="en-US" sz="2400">
              <a:solidFill>
                <a:schemeClr val="tx1">
                  <a:alpha val="55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ro-RO" sz="2400" dirty="0">
                <a:solidFill>
                  <a:schemeClr val="tx1">
                    <a:alpha val="55000"/>
                  </a:schemeClr>
                </a:solidFill>
                <a:latin typeface="Calibri"/>
                <a:cs typeface="Calibri"/>
              </a:rPr>
              <a:t>Muntean Costin Alexandru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ro-RO" sz="2400" dirty="0">
                <a:solidFill>
                  <a:schemeClr val="tx1">
                    <a:alpha val="55000"/>
                  </a:schemeClr>
                </a:solidFill>
                <a:latin typeface="Calibri"/>
                <a:cs typeface="Calibri"/>
              </a:rPr>
              <a:t>Dumitrescu Alexandru-Gabriel</a:t>
            </a:r>
            <a:endParaRPr lang="ro-RO" sz="2400" dirty="0">
              <a:solidFill>
                <a:schemeClr val="tx1">
                  <a:alpha val="55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ro-RO" sz="2400" dirty="0">
                <a:solidFill>
                  <a:schemeClr val="tx1">
                    <a:alpha val="55000"/>
                  </a:schemeClr>
                </a:solidFill>
                <a:latin typeface="Calibri"/>
                <a:cs typeface="Calibri"/>
              </a:rPr>
              <a:t>Coordonator: </a:t>
            </a:r>
            <a:r>
              <a:rPr lang="ro-RO" sz="2400" dirty="0" err="1">
                <a:solidFill>
                  <a:schemeClr val="tx1">
                    <a:alpha val="55000"/>
                  </a:schemeClr>
                </a:solidFill>
                <a:latin typeface="Calibri"/>
                <a:cs typeface="Calibri"/>
              </a:rPr>
              <a:t>Natanael</a:t>
            </a:r>
            <a:r>
              <a:rPr lang="ro-RO" sz="2400" dirty="0">
                <a:solidFill>
                  <a:schemeClr val="tx1">
                    <a:alpha val="55000"/>
                  </a:schemeClr>
                </a:solidFill>
                <a:latin typeface="Calibri"/>
                <a:cs typeface="Calibri"/>
              </a:rPr>
              <a:t> Florea</a:t>
            </a:r>
          </a:p>
          <a:p>
            <a:pPr marL="0" indent="0">
              <a:buNone/>
            </a:pPr>
            <a:endParaRPr lang="ro-RO" sz="2400">
              <a:solidFill>
                <a:schemeClr val="tx1">
                  <a:alpha val="55000"/>
                </a:schemeClr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ro-RO" sz="2400" b="1" i="1">
              <a:solidFill>
                <a:schemeClr val="tx1">
                  <a:alpha val="55000"/>
                </a:schemeClr>
              </a:solidFill>
              <a:latin typeface="Calibri Light"/>
              <a:cs typeface="Calibri Light"/>
            </a:endParaRPr>
          </a:p>
          <a:p>
            <a:pPr marL="0" indent="0">
              <a:buNone/>
            </a:pPr>
            <a:endParaRPr lang="ro-RO" sz="2400" b="1" i="1">
              <a:solidFill>
                <a:schemeClr val="tx1">
                  <a:alpha val="55000"/>
                </a:schemeClr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614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B359261-FFDE-8E27-FE06-60342237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535" y="-67294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i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1.Introduction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1B301565-BB4B-DBEC-B14B-2602644E03F1}"/>
              </a:ext>
            </a:extLst>
          </p:cNvPr>
          <p:cNvSpPr txBox="1"/>
          <p:nvPr/>
        </p:nvSpPr>
        <p:spPr>
          <a:xfrm>
            <a:off x="7643622" y="2259758"/>
            <a:ext cx="4765949" cy="33534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>
                <a:solidFill>
                  <a:schemeClr val="tx2"/>
                </a:solidFill>
              </a:rPr>
              <a:t>What are active safety systems in cars?</a:t>
            </a:r>
          </a:p>
        </p:txBody>
      </p:sp>
      <p:grpSp>
        <p:nvGrpSpPr>
          <p:cNvPr id="42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asetăText 4">
            <a:extLst>
              <a:ext uri="{FF2B5EF4-FFF2-40B4-BE49-F238E27FC236}">
                <a16:creationId xmlns:a16="http://schemas.microsoft.com/office/drawing/2014/main" id="{17F94009-19D5-9628-805F-523890087414}"/>
              </a:ext>
            </a:extLst>
          </p:cNvPr>
          <p:cNvSpPr txBox="1"/>
          <p:nvPr/>
        </p:nvSpPr>
        <p:spPr>
          <a:xfrm>
            <a:off x="825103" y="2922389"/>
            <a:ext cx="4939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o-RO" dirty="0">
              <a:cs typeface="Calibri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DE2C5915-7E5F-9C73-0571-2A86D9359A1D}"/>
              </a:ext>
            </a:extLst>
          </p:cNvPr>
          <p:cNvSpPr txBox="1"/>
          <p:nvPr/>
        </p:nvSpPr>
        <p:spPr>
          <a:xfrm>
            <a:off x="5286374" y="964406"/>
            <a:ext cx="2652117" cy="339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o-RO"/>
          </a:p>
        </p:txBody>
      </p:sp>
      <p:pic>
        <p:nvPicPr>
          <p:cNvPr id="7" name="Imagine 7" descr="O imagine care conține diagramă&#10;&#10;Descriere generată automat">
            <a:extLst>
              <a:ext uri="{FF2B5EF4-FFF2-40B4-BE49-F238E27FC236}">
                <a16:creationId xmlns:a16="http://schemas.microsoft.com/office/drawing/2014/main" id="{A8334A96-5A63-EF3C-FC67-954728266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68" y="2281321"/>
            <a:ext cx="4610100" cy="3052037"/>
          </a:xfrm>
          <a:prstGeom prst="rect">
            <a:avLst/>
          </a:prstGeom>
        </p:spPr>
      </p:pic>
      <p:pic>
        <p:nvPicPr>
          <p:cNvPr id="8" name="Imagine 8">
            <a:extLst>
              <a:ext uri="{FF2B5EF4-FFF2-40B4-BE49-F238E27FC236}">
                <a16:creationId xmlns:a16="http://schemas.microsoft.com/office/drawing/2014/main" id="{210A3466-5728-3F75-3F46-8DD0834B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67" y="5050875"/>
            <a:ext cx="419100" cy="247650"/>
          </a:xfrm>
          <a:prstGeom prst="rect">
            <a:avLst/>
          </a:prstGeom>
        </p:spPr>
      </p:pic>
      <p:pic>
        <p:nvPicPr>
          <p:cNvPr id="9" name="Imagine 9" descr="O imagine care conține diagramă&#10;&#10;Descriere generată automat">
            <a:extLst>
              <a:ext uri="{FF2B5EF4-FFF2-40B4-BE49-F238E27FC236}">
                <a16:creationId xmlns:a16="http://schemas.microsoft.com/office/drawing/2014/main" id="{161FD454-FCB1-E17E-B614-9A668DB99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306" y="2642192"/>
            <a:ext cx="4572541" cy="2743570"/>
          </a:xfrm>
          <a:prstGeom prst="rect">
            <a:avLst/>
          </a:prstGeom>
        </p:spPr>
      </p:pic>
      <p:sp>
        <p:nvSpPr>
          <p:cNvPr id="11" name="Substituent conținut 10">
            <a:extLst>
              <a:ext uri="{FF2B5EF4-FFF2-40B4-BE49-F238E27FC236}">
                <a16:creationId xmlns:a16="http://schemas.microsoft.com/office/drawing/2014/main" id="{11258D74-8150-09A0-F656-DE4B6C2DE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292475"/>
            <a:ext cx="3181350" cy="9794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dirty="0">
                <a:cs typeface="Calibri"/>
              </a:rPr>
              <a:t>.</a:t>
            </a: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2B65FD7B-9FD4-B875-4A27-2B39215C3B15}"/>
              </a:ext>
            </a:extLst>
          </p:cNvPr>
          <p:cNvSpPr txBox="1"/>
          <p:nvPr/>
        </p:nvSpPr>
        <p:spPr>
          <a:xfrm>
            <a:off x="989067" y="1600157"/>
            <a:ext cx="5741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o-RO" b="1" dirty="0">
                <a:latin typeface="+mj-lt"/>
              </a:rPr>
              <a:t>ABS</a:t>
            </a:r>
            <a:r>
              <a:rPr lang="ro-RO" dirty="0">
                <a:latin typeface="+mj-lt"/>
              </a:rPr>
              <a:t> (A</a:t>
            </a:r>
            <a:r>
              <a:rPr lang="ro-RO" i="0" dirty="0">
                <a:effectLst/>
                <a:latin typeface="+mj-lt"/>
              </a:rPr>
              <a:t>nti-</a:t>
            </a:r>
            <a:r>
              <a:rPr lang="ro-RO" dirty="0" err="1">
                <a:latin typeface="+mj-lt"/>
              </a:rPr>
              <a:t>L</a:t>
            </a:r>
            <a:r>
              <a:rPr lang="ro-RO" i="0" dirty="0" err="1">
                <a:effectLst/>
                <a:latin typeface="+mj-lt"/>
              </a:rPr>
              <a:t>ock</a:t>
            </a:r>
            <a:r>
              <a:rPr lang="ro-RO" i="0" dirty="0">
                <a:effectLst/>
                <a:latin typeface="+mj-lt"/>
              </a:rPr>
              <a:t> </a:t>
            </a:r>
            <a:r>
              <a:rPr lang="ro-RO" dirty="0" err="1">
                <a:latin typeface="+mj-lt"/>
              </a:rPr>
              <a:t>B</a:t>
            </a:r>
            <a:r>
              <a:rPr lang="ro-RO" i="0" dirty="0" err="1">
                <a:effectLst/>
                <a:latin typeface="+mj-lt"/>
              </a:rPr>
              <a:t>raking</a:t>
            </a:r>
            <a:r>
              <a:rPr lang="ro-RO" i="0" dirty="0">
                <a:effectLst/>
                <a:latin typeface="+mj-lt"/>
              </a:rPr>
              <a:t> </a:t>
            </a:r>
            <a:r>
              <a:rPr lang="ro-RO" dirty="0" err="1">
                <a:latin typeface="+mj-lt"/>
              </a:rPr>
              <a:t>S</a:t>
            </a:r>
            <a:r>
              <a:rPr lang="ro-RO" i="0" dirty="0" err="1">
                <a:effectLst/>
                <a:latin typeface="+mj-lt"/>
              </a:rPr>
              <a:t>ystem</a:t>
            </a:r>
            <a:r>
              <a:rPr lang="ro-RO" i="0" dirty="0">
                <a:effectLst/>
                <a:latin typeface="+mj-lt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o-RO" b="1" dirty="0">
                <a:latin typeface="+mj-lt"/>
              </a:rPr>
              <a:t>ESC</a:t>
            </a:r>
            <a:r>
              <a:rPr lang="ro-RO" dirty="0">
                <a:latin typeface="+mj-lt"/>
              </a:rPr>
              <a:t> </a:t>
            </a:r>
            <a:r>
              <a:rPr lang="ro-RO" i="0" dirty="0">
                <a:effectLst/>
                <a:latin typeface="+mj-lt"/>
              </a:rPr>
              <a:t>(Electronic </a:t>
            </a:r>
            <a:r>
              <a:rPr lang="ro-RO" dirty="0" err="1">
                <a:latin typeface="+mj-lt"/>
              </a:rPr>
              <a:t>S</a:t>
            </a:r>
            <a:r>
              <a:rPr lang="ro-RO" i="0" dirty="0" err="1">
                <a:effectLst/>
                <a:latin typeface="+mj-lt"/>
              </a:rPr>
              <a:t>tability</a:t>
            </a:r>
            <a:r>
              <a:rPr lang="ro-RO" i="0" dirty="0">
                <a:effectLst/>
                <a:latin typeface="+mj-lt"/>
              </a:rPr>
              <a:t> Control)</a:t>
            </a: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4CCC8604-BFBB-2468-18B9-9587D72F9844}"/>
              </a:ext>
            </a:extLst>
          </p:cNvPr>
          <p:cNvSpPr txBox="1"/>
          <p:nvPr/>
        </p:nvSpPr>
        <p:spPr>
          <a:xfrm>
            <a:off x="2875425" y="5384680"/>
            <a:ext cx="379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o-RO" b="1" dirty="0">
                <a:latin typeface="+mj-lt"/>
              </a:rPr>
              <a:t>TC</a:t>
            </a:r>
            <a:r>
              <a:rPr lang="ro-RO" dirty="0">
                <a:latin typeface="+mj-lt"/>
              </a:rPr>
              <a:t> </a:t>
            </a:r>
            <a:r>
              <a:rPr lang="ro-RO" i="0" dirty="0">
                <a:effectLst/>
                <a:latin typeface="+mj-lt"/>
              </a:rPr>
              <a:t>(</a:t>
            </a:r>
            <a:r>
              <a:rPr lang="ro-RO" i="0" dirty="0" err="1">
                <a:effectLst/>
                <a:latin typeface="+mj-lt"/>
              </a:rPr>
              <a:t>Traction</a:t>
            </a:r>
            <a:r>
              <a:rPr lang="ro-RO" i="0" dirty="0">
                <a:effectLst/>
                <a:latin typeface="+mj-lt"/>
              </a:rPr>
              <a:t> Control)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o-RO" b="1" i="0" dirty="0">
                <a:effectLst/>
                <a:latin typeface="+mj-lt"/>
              </a:rPr>
              <a:t>HAC</a:t>
            </a:r>
            <a:r>
              <a:rPr lang="ro-RO" i="0" dirty="0">
                <a:effectLst/>
                <a:latin typeface="+mj-lt"/>
              </a:rPr>
              <a:t> (Hill </a:t>
            </a:r>
            <a:r>
              <a:rPr lang="ro-RO" i="0" dirty="0" err="1">
                <a:effectLst/>
                <a:latin typeface="+mj-lt"/>
              </a:rPr>
              <a:t>Assist</a:t>
            </a:r>
            <a:r>
              <a:rPr lang="ro-RO" i="0" dirty="0">
                <a:effectLst/>
                <a:latin typeface="+mj-lt"/>
              </a:rPr>
              <a:t> Control</a:t>
            </a:r>
            <a:r>
              <a:rPr lang="ro-RO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endParaRPr lang="ro-RO" b="1" i="0" dirty="0">
              <a:solidFill>
                <a:srgbClr val="5F6368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0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03E00C3-35E6-137E-456D-1FA04658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0" y="327025"/>
            <a:ext cx="10515600" cy="1325563"/>
          </a:xfrm>
        </p:spPr>
        <p:txBody>
          <a:bodyPr/>
          <a:lstStyle/>
          <a:p>
            <a:r>
              <a:rPr lang="en-US" sz="3600" b="1" i="1" dirty="0">
                <a:solidFill>
                  <a:schemeClr val="tx2"/>
                </a:solidFill>
                <a:cs typeface="Calibri Light"/>
              </a:rPr>
              <a:t>1.Introduction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38D6D72-470A-6B84-188C-528D2E19A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920875"/>
            <a:ext cx="3533775" cy="4208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o-RO" sz="1800" dirty="0">
              <a:cs typeface="Calibri"/>
            </a:endParaRPr>
          </a:p>
          <a:p>
            <a:r>
              <a:rPr lang="ro-RO" b="1" dirty="0">
                <a:cs typeface="Calibri"/>
              </a:rPr>
              <a:t>Scop </a:t>
            </a:r>
          </a:p>
          <a:p>
            <a:pPr marL="0" indent="0">
              <a:buNone/>
            </a:pPr>
            <a:r>
              <a:rPr lang="ro-RO" sz="1800" dirty="0">
                <a:solidFill>
                  <a:srgbClr val="1D2228"/>
                </a:solidFill>
                <a:latin typeface="Arial"/>
                <a:cs typeface="Arial"/>
              </a:rPr>
              <a:t>Imitarea situațiilor cotidiene</a:t>
            </a:r>
            <a:endParaRPr lang="ro-RO" sz="1800" dirty="0">
              <a:cs typeface="Calibri" panose="020F0502020204030204"/>
            </a:endParaRPr>
          </a:p>
          <a:p>
            <a:pPr marL="0" indent="0">
              <a:buNone/>
            </a:pPr>
            <a:endParaRPr lang="ro-RO" dirty="0">
              <a:cs typeface="Calibri"/>
            </a:endParaRPr>
          </a:p>
          <a:p>
            <a:endParaRPr lang="ro-RO" b="1" dirty="0">
              <a:cs typeface="Calibri"/>
            </a:endParaRPr>
          </a:p>
          <a:p>
            <a:endParaRPr lang="ro-RO" dirty="0">
              <a:cs typeface="Calibri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4A8D8BA0-B007-A820-F00A-6F7CB83E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817" y="2051738"/>
            <a:ext cx="4713732" cy="2992267"/>
          </a:xfrm>
          <a:prstGeom prst="rect">
            <a:avLst/>
          </a:prstGeom>
        </p:spPr>
      </p:pic>
      <p:sp>
        <p:nvSpPr>
          <p:cNvPr id="7" name="CasetăText 6">
            <a:extLst>
              <a:ext uri="{FF2B5EF4-FFF2-40B4-BE49-F238E27FC236}">
                <a16:creationId xmlns:a16="http://schemas.microsoft.com/office/drawing/2014/main" id="{09459CD8-96AC-5302-D530-30E5E506796B}"/>
              </a:ext>
            </a:extLst>
          </p:cNvPr>
          <p:cNvSpPr txBox="1"/>
          <p:nvPr/>
        </p:nvSpPr>
        <p:spPr>
          <a:xfrm>
            <a:off x="8553450" y="2183606"/>
            <a:ext cx="325040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>
              <a:buChar char="•"/>
            </a:pPr>
            <a:r>
              <a:rPr lang="ro-RO" sz="2800" b="1" dirty="0">
                <a:latin typeface="Calibri"/>
                <a:ea typeface="Arial"/>
                <a:cs typeface="Arial"/>
              </a:rPr>
              <a:t>Premisa</a:t>
            </a:r>
            <a:r>
              <a:rPr lang="en-US" sz="2800" dirty="0">
                <a:latin typeface="Calibri"/>
                <a:ea typeface="Arial"/>
                <a:cs typeface="Arial"/>
              </a:rPr>
              <a:t>​</a:t>
            </a:r>
          </a:p>
          <a:p>
            <a:pPr rtl="0"/>
            <a:r>
              <a:rPr lang="ro-RO" dirty="0" err="1">
                <a:latin typeface="Calibri"/>
                <a:ea typeface="Arial"/>
                <a:cs typeface="Arial"/>
              </a:rPr>
              <a:t>Învațarea</a:t>
            </a:r>
            <a:r>
              <a:rPr lang="ro-RO" sz="1800" dirty="0">
                <a:latin typeface="Calibri"/>
                <a:ea typeface="Arial"/>
                <a:cs typeface="Arial"/>
              </a:rPr>
              <a:t> conceptelor si punerea lor in practică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4247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8F3AB50-2C61-969F-CFA3-64134118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sz="3600" b="1" i="1" dirty="0">
                <a:cs typeface="Calibri Light"/>
              </a:rPr>
              <a:t>2.</a:t>
            </a:r>
            <a:r>
              <a:rPr lang="ro-RO" sz="3600" b="1" i="1" dirty="0">
                <a:solidFill>
                  <a:srgbClr val="202124"/>
                </a:solidFill>
                <a:latin typeface="Calibri Light"/>
                <a:cs typeface="Arial"/>
              </a:rPr>
              <a:t>Requirements </a:t>
            </a:r>
            <a:endParaRPr lang="ro-RO" sz="3600" dirty="0">
              <a:latin typeface="Calibri Light"/>
              <a:cs typeface="Calibri Light"/>
            </a:endParaRPr>
          </a:p>
        </p:txBody>
      </p:sp>
      <p:graphicFrame>
        <p:nvGraphicFramePr>
          <p:cNvPr id="9" name="Substituent conținut 5">
            <a:extLst>
              <a:ext uri="{FF2B5EF4-FFF2-40B4-BE49-F238E27FC236}">
                <a16:creationId xmlns:a16="http://schemas.microsoft.com/office/drawing/2014/main" id="{6AAB4E9B-E060-C4F5-73BF-C75BCC6842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setăText 6">
            <a:extLst>
              <a:ext uri="{FF2B5EF4-FFF2-40B4-BE49-F238E27FC236}">
                <a16:creationId xmlns:a16="http://schemas.microsoft.com/office/drawing/2014/main" id="{77F9246C-68E3-441B-8571-57044FFACB2B}"/>
              </a:ext>
            </a:extLst>
          </p:cNvPr>
          <p:cNvSpPr txBox="1"/>
          <p:nvPr/>
        </p:nvSpPr>
        <p:spPr>
          <a:xfrm>
            <a:off x="8963025" y="5534025"/>
            <a:ext cx="3400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o-RO" sz="36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430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D38ED6E1-E21D-DBA1-6C19-A75093C63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AE8B90D-BA4D-064D-0CC2-C09B4F68A48F}"/>
              </a:ext>
            </a:extLst>
          </p:cNvPr>
          <p:cNvSpPr txBox="1"/>
          <p:nvPr/>
        </p:nvSpPr>
        <p:spPr>
          <a:xfrm>
            <a:off x="7739" y="2727126"/>
            <a:ext cx="121949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5400" b="1" i="1" dirty="0">
                <a:solidFill>
                  <a:schemeClr val="bg1"/>
                </a:solidFill>
                <a:cs typeface="Calibri"/>
              </a:rPr>
              <a:t>3.Result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302667BD-0A8A-5219-6610-3C2AB9BD0759}"/>
              </a:ext>
            </a:extLst>
          </p:cNvPr>
          <p:cNvSpPr txBox="1"/>
          <p:nvPr/>
        </p:nvSpPr>
        <p:spPr>
          <a:xfrm>
            <a:off x="2079427" y="5503663"/>
            <a:ext cx="66026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o-RO" sz="28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4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4">
            <a:extLst>
              <a:ext uri="{FF2B5EF4-FFF2-40B4-BE49-F238E27FC236}">
                <a16:creationId xmlns:a16="http://schemas.microsoft.com/office/drawing/2014/main" id="{083DAE2B-60DB-3E74-7398-AD29EFB4C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2116" y="-5026"/>
            <a:ext cx="12196232" cy="6868049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BC339788-FDBB-6238-9EAE-F9560098C63A}"/>
              </a:ext>
            </a:extLst>
          </p:cNvPr>
          <p:cNvSpPr txBox="1"/>
          <p:nvPr/>
        </p:nvSpPr>
        <p:spPr>
          <a:xfrm>
            <a:off x="2713963" y="658812"/>
            <a:ext cx="760015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o-RO" sz="4400" b="1" i="1" dirty="0">
                <a:solidFill>
                  <a:schemeClr val="bg1"/>
                </a:solidFill>
                <a:latin typeface="Calibri Light"/>
              </a:rPr>
              <a:t>1.FRÂNAREA DE URGENȚĂ</a:t>
            </a:r>
          </a:p>
          <a:p>
            <a:endParaRPr lang="ro-RO" sz="4400" b="1" i="1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pic>
        <p:nvPicPr>
          <p:cNvPr id="6" name="WhatsApp Video 2023-06-11 at 13.43.57">
            <a:hlinkClick r:id="" action="ppaction://media"/>
            <a:extLst>
              <a:ext uri="{FF2B5EF4-FFF2-40B4-BE49-F238E27FC236}">
                <a16:creationId xmlns:a16="http://schemas.microsoft.com/office/drawing/2014/main" id="{DD49C32F-B33A-CE35-DF80-2A14D0C5D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8784" y="2153179"/>
            <a:ext cx="7446433" cy="41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5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210</Words>
  <Application>Microsoft Office PowerPoint</Application>
  <PresentationFormat>Widescreen</PresentationFormat>
  <Paragraphs>61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</vt:lpstr>
      <vt:lpstr>Arial,Sans-Serif</vt:lpstr>
      <vt:lpstr>Calibri</vt:lpstr>
      <vt:lpstr>Calibri Light</vt:lpstr>
      <vt:lpstr>Söhne</vt:lpstr>
      <vt:lpstr>Wingdings</vt:lpstr>
      <vt:lpstr>Temă Office</vt:lpstr>
      <vt:lpstr>Liga AC LABS – Active Safety System in Automotive </vt:lpstr>
      <vt:lpstr>PowerPoint Presentation</vt:lpstr>
      <vt:lpstr>PowerPoint Presentation</vt:lpstr>
      <vt:lpstr>1.Introduction</vt:lpstr>
      <vt:lpstr>1.Introduction</vt:lpstr>
      <vt:lpstr>1.Introduction</vt:lpstr>
      <vt:lpstr>2.Requirements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4.Conclusion</vt:lpstr>
      <vt:lpstr>4.Conclusion</vt:lpstr>
      <vt:lpstr>.</vt:lpstr>
      <vt:lpstr>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/>
  <cp:lastModifiedBy>Costin-Alexandru Muntean</cp:lastModifiedBy>
  <cp:revision>853</cp:revision>
  <dcterms:created xsi:type="dcterms:W3CDTF">2023-06-11T10:09:08Z</dcterms:created>
  <dcterms:modified xsi:type="dcterms:W3CDTF">2024-03-18T14:11:52Z</dcterms:modified>
</cp:coreProperties>
</file>